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95" r:id="rId2"/>
    <p:sldId id="596" r:id="rId3"/>
    <p:sldId id="610" r:id="rId4"/>
    <p:sldId id="611" r:id="rId5"/>
    <p:sldId id="612" r:id="rId6"/>
    <p:sldId id="614" r:id="rId7"/>
    <p:sldId id="616" r:id="rId8"/>
    <p:sldId id="617" r:id="rId9"/>
    <p:sldId id="606" r:id="rId10"/>
    <p:sldId id="618" r:id="rId11"/>
    <p:sldId id="620" r:id="rId12"/>
    <p:sldId id="621" r:id="rId13"/>
    <p:sldId id="629" r:id="rId14"/>
    <p:sldId id="630" r:id="rId15"/>
    <p:sldId id="632" r:id="rId16"/>
    <p:sldId id="636" r:id="rId17"/>
    <p:sldId id="631" r:id="rId18"/>
    <p:sldId id="634" r:id="rId19"/>
    <p:sldId id="633" r:id="rId20"/>
    <p:sldId id="635" r:id="rId21"/>
    <p:sldId id="622" r:id="rId22"/>
    <p:sldId id="624" r:id="rId23"/>
    <p:sldId id="623" r:id="rId24"/>
    <p:sldId id="628" r:id="rId25"/>
    <p:sldId id="626" r:id="rId26"/>
    <p:sldId id="627" r:id="rId27"/>
    <p:sldId id="619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21">
          <p15:clr>
            <a:srgbClr val="A4A3A4"/>
          </p15:clr>
        </p15:guide>
        <p15:guide id="2" pos="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000"/>
    <a:srgbClr val="0069B8"/>
    <a:srgbClr val="009900"/>
    <a:srgbClr val="CC0066"/>
    <a:srgbClr val="D5764B"/>
    <a:srgbClr val="BB9E50"/>
    <a:srgbClr val="E5C261"/>
    <a:srgbClr val="49180F"/>
    <a:srgbClr val="3D1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494" autoAdjust="0"/>
  </p:normalViewPr>
  <p:slideViewPr>
    <p:cSldViewPr>
      <p:cViewPr varScale="1">
        <p:scale>
          <a:sx n="63" d="100"/>
          <a:sy n="63" d="100"/>
        </p:scale>
        <p:origin x="1456" y="44"/>
      </p:cViewPr>
      <p:guideLst>
        <p:guide orient="horz" pos="3521"/>
        <p:guide pos="476"/>
      </p:guideLst>
    </p:cSldViewPr>
  </p:slideViewPr>
  <p:outlineViewPr>
    <p:cViewPr>
      <p:scale>
        <a:sx n="33" d="100"/>
        <a:sy n="33" d="100"/>
      </p:scale>
      <p:origin x="0" y="473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20" y="-84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B0C56-667E-4013-B71D-00367E3195F9}" type="datetimeFigureOut">
              <a:rPr lang="en-US" smtClean="0"/>
              <a:pPr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D8095-CD12-46BA-8FC1-3D15A03AFB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D698C28-5DC3-40A1-8509-A832CF3A8AD6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1B8BADB-43D9-4D0B-980A-6224CD36121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F277A-BA75-4AB9-821E-B38D308AE24F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BD492-AE83-4040-B2FA-4F55778344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1/8/2020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E95E6-10DF-4BDE-823A-399D21F42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306207"/>
            <a:ext cx="9144000" cy="55179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024.png"/>
          <p:cNvPicPr>
            <a:picLocks noChangeAspect="1"/>
          </p:cNvPicPr>
          <p:nvPr userDrawn="1"/>
        </p:nvPicPr>
        <p:blipFill>
          <a:blip r:embed="rId13" cstate="print"/>
          <a:srcRect l="2751" r="12988" b="31100"/>
          <a:stretch>
            <a:fillRect/>
          </a:stretch>
        </p:blipFill>
        <p:spPr>
          <a:xfrm>
            <a:off x="8305583" y="6340158"/>
            <a:ext cx="818687" cy="5020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642827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latin typeface="Berlin Sans FB" pitchFamily="34" charset="0"/>
              </a:rPr>
              <a:t>Team Dreamality – Where Dreams Convert To Reality</a:t>
            </a:r>
            <a:endParaRPr lang="en-US" sz="1600" spc="300" dirty="0">
              <a:latin typeface="Berlin Sans FB" pitchFamily="34" charset="0"/>
            </a:endParaRPr>
          </a:p>
        </p:txBody>
      </p:sp>
      <p:pic>
        <p:nvPicPr>
          <p:cNvPr id="10" name="Picture 9" descr="024.png"/>
          <p:cNvPicPr>
            <a:picLocks noChangeAspect="1"/>
          </p:cNvPicPr>
          <p:nvPr userDrawn="1"/>
        </p:nvPicPr>
        <p:blipFill>
          <a:blip r:embed="rId13" cstate="print"/>
          <a:srcRect l="2751" r="12988" b="31100"/>
          <a:stretch>
            <a:fillRect/>
          </a:stretch>
        </p:blipFill>
        <p:spPr>
          <a:xfrm>
            <a:off x="0" y="6340158"/>
            <a:ext cx="818687" cy="502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am dreamalit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692696"/>
            <a:ext cx="4217604" cy="2520280"/>
          </a:xfrm>
        </p:spPr>
      </p:pic>
      <p:sp>
        <p:nvSpPr>
          <p:cNvPr id="3" name="TextBox 2"/>
          <p:cNvSpPr txBox="1"/>
          <p:nvPr/>
        </p:nvSpPr>
        <p:spPr>
          <a:xfrm>
            <a:off x="0" y="335699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Berlin Sans FB" pitchFamily="34" charset="0"/>
              </a:rPr>
              <a:t>Consumer Empowerment Program</a:t>
            </a:r>
            <a:endParaRPr lang="en-US" sz="3600" dirty="0">
              <a:solidFill>
                <a:srgbClr val="002060"/>
              </a:solidFill>
              <a:latin typeface="Berlin Sans FB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63428"/>
            <a:ext cx="9144000" cy="1200329"/>
          </a:xfrm>
          <a:prstGeom prst="rect">
            <a:avLst/>
          </a:prstGeom>
          <a:solidFill>
            <a:srgbClr val="007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Power of Prosumer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4"/>
          <p:cNvSpPr txBox="1">
            <a:spLocks noChangeArrowheads="1"/>
          </p:cNvSpPr>
          <p:nvPr/>
        </p:nvSpPr>
        <p:spPr bwMode="auto">
          <a:xfrm>
            <a:off x="0" y="3651846"/>
            <a:ext cx="9144000" cy="25545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Franklin Gothic Demi" pitchFamily="34" charset="0"/>
              </a:rPr>
              <a:t>      Rs. 2500 worth Free Products</a:t>
            </a:r>
          </a:p>
          <a:p>
            <a:pPr marL="741363"/>
            <a:r>
              <a:rPr lang="en-US" sz="3200" dirty="0">
                <a:solidFill>
                  <a:srgbClr val="C00000"/>
                </a:solidFill>
                <a:latin typeface="Franklin Gothic Demi" pitchFamily="34" charset="0"/>
              </a:rPr>
              <a:t>On Monthly Purchase Min. Rs. 3000/-</a:t>
            </a:r>
          </a:p>
          <a:p>
            <a:pPr marL="741363"/>
            <a:r>
              <a:rPr lang="en-US" sz="3200" dirty="0">
                <a:solidFill>
                  <a:srgbClr val="C00000"/>
                </a:solidFill>
                <a:latin typeface="Franklin Gothic Demi" pitchFamily="34" charset="0"/>
              </a:rPr>
              <a:t>For Consecutive Four Months</a:t>
            </a:r>
          </a:p>
          <a:p>
            <a:pPr marL="741363" lvl="7"/>
            <a:r>
              <a:rPr lang="en-US" sz="2000" dirty="0">
                <a:latin typeface="Franklin Gothic Medium" panose="020B0603020102020204" pitchFamily="34" charset="0"/>
              </a:rPr>
              <a:t>Min 100 PV As Per Company Plan</a:t>
            </a:r>
            <a:endParaRPr lang="en-US" sz="3200" dirty="0">
              <a:latin typeface="Franklin Gothic Medium" panose="020B0603020102020204" pitchFamily="34" charset="0"/>
            </a:endParaRPr>
          </a:p>
          <a:p>
            <a:pPr marL="741363"/>
            <a:r>
              <a:rPr lang="en-US" sz="2000" dirty="0">
                <a:latin typeface="Franklin Gothic Medium" panose="020B0603020102020204" pitchFamily="34" charset="0"/>
              </a:rPr>
              <a:t>Purchase Should Be Between 2</a:t>
            </a:r>
            <a:r>
              <a:rPr lang="en-US" sz="2000" baseline="30000" dirty="0">
                <a:latin typeface="Franklin Gothic Medium" panose="020B0603020102020204" pitchFamily="34" charset="0"/>
              </a:rPr>
              <a:t>th</a:t>
            </a:r>
            <a:r>
              <a:rPr lang="en-US" sz="2000" dirty="0">
                <a:latin typeface="Franklin Gothic Medium" panose="020B0603020102020204" pitchFamily="34" charset="0"/>
              </a:rPr>
              <a:t> To 12</a:t>
            </a:r>
            <a:r>
              <a:rPr lang="en-US" sz="2000" baseline="30000" dirty="0">
                <a:latin typeface="Franklin Gothic Medium" panose="020B0603020102020204" pitchFamily="34" charset="0"/>
              </a:rPr>
              <a:t>th</a:t>
            </a:r>
          </a:p>
          <a:p>
            <a:pPr marL="741363"/>
            <a:r>
              <a:rPr lang="en-US" sz="2000" dirty="0">
                <a:latin typeface="Franklin Gothic Medium" panose="020B0603020102020204" pitchFamily="34" charset="0"/>
              </a:rPr>
              <a:t>Purchase Should Be In Single Invoice</a:t>
            </a:r>
            <a:endParaRPr lang="en-US" sz="32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76944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a typeface="+mj-ea"/>
                <a:cs typeface="+mj-cs"/>
              </a:rPr>
              <a:t>BENEFIT  TO VESTIGE PROSUMERS</a:t>
            </a:r>
          </a:p>
        </p:txBody>
      </p:sp>
      <p:sp>
        <p:nvSpPr>
          <p:cNvPr id="4" name="TextBox 34"/>
          <p:cNvSpPr txBox="1">
            <a:spLocks noChangeArrowheads="1"/>
          </p:cNvSpPr>
          <p:nvPr/>
        </p:nvSpPr>
        <p:spPr bwMode="auto">
          <a:xfrm>
            <a:off x="539552" y="805006"/>
            <a:ext cx="9144000" cy="6463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2338070" algn="l"/>
              </a:tabLst>
            </a:pPr>
            <a:r>
              <a:rPr lang="en-US" sz="3600" dirty="0">
                <a:solidFill>
                  <a:srgbClr val="0000FF"/>
                </a:solidFill>
                <a:latin typeface="Franklin Gothic Demi" pitchFamily="34" charset="0"/>
              </a:rPr>
              <a:t>10% to 20% Discount</a:t>
            </a:r>
          </a:p>
        </p:txBody>
      </p:sp>
      <p:sp>
        <p:nvSpPr>
          <p:cNvPr id="6" name="TextBox 34"/>
          <p:cNvSpPr txBox="1">
            <a:spLocks noChangeArrowheads="1"/>
          </p:cNvSpPr>
          <p:nvPr/>
        </p:nvSpPr>
        <p:spPr bwMode="auto">
          <a:xfrm>
            <a:off x="539552" y="1574220"/>
            <a:ext cx="9144000" cy="95410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Franklin Gothic Demi" pitchFamily="34" charset="0"/>
              </a:rPr>
              <a:t>10%  Extra Gift Product</a:t>
            </a:r>
          </a:p>
          <a:p>
            <a:r>
              <a:rPr lang="en-US" sz="2000" dirty="0">
                <a:latin typeface="Franklin Gothic Medium" panose="020B0603020102020204" pitchFamily="34" charset="0"/>
              </a:rPr>
              <a:t>Purchase Between 2</a:t>
            </a:r>
            <a:r>
              <a:rPr lang="en-US" sz="2000" baseline="30000" dirty="0">
                <a:latin typeface="Franklin Gothic Medium" panose="020B0603020102020204" pitchFamily="34" charset="0"/>
              </a:rPr>
              <a:t>nd</a:t>
            </a:r>
            <a:r>
              <a:rPr lang="en-US" sz="2000" dirty="0">
                <a:latin typeface="Franklin Gothic Medium" panose="020B0603020102020204" pitchFamily="34" charset="0"/>
              </a:rPr>
              <a:t> to 17</a:t>
            </a:r>
            <a:r>
              <a:rPr lang="en-US" sz="2000" baseline="30000" dirty="0">
                <a:latin typeface="Franklin Gothic Medium" panose="020B0603020102020204" pitchFamily="34" charset="0"/>
              </a:rPr>
              <a:t>th</a:t>
            </a:r>
            <a:r>
              <a:rPr lang="en-US" sz="2000" dirty="0">
                <a:latin typeface="Franklin Gothic Medium" panose="020B0603020102020204" pitchFamily="34" charset="0"/>
              </a:rPr>
              <a:t> of Any Month</a:t>
            </a:r>
            <a:endParaRPr lang="en-US" sz="3600" dirty="0">
              <a:latin typeface="Franklin Gothic Medium" panose="020B0603020102020204" pitchFamily="34" charset="0"/>
            </a:endParaRPr>
          </a:p>
        </p:txBody>
      </p:sp>
      <p:sp>
        <p:nvSpPr>
          <p:cNvPr id="7" name="TextBox 34"/>
          <p:cNvSpPr txBox="1">
            <a:spLocks noChangeArrowheads="1"/>
          </p:cNvSpPr>
          <p:nvPr/>
        </p:nvSpPr>
        <p:spPr bwMode="auto">
          <a:xfrm>
            <a:off x="519912" y="2666340"/>
            <a:ext cx="9144000" cy="80021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00"/>
                </a:solidFill>
                <a:latin typeface="Franklin Gothic Demi" pitchFamily="34" charset="0"/>
              </a:rPr>
              <a:t>Monthly 3% to 12% Cash Back on Purchase Price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(5% to 20% On Business Volume As Per Company Plan)</a:t>
            </a:r>
            <a:endParaRPr lang="en-US" sz="2800" dirty="0">
              <a:latin typeface="Franklin Gothic Medium" panose="020B06030201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491606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2571726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3651846"/>
            <a:ext cx="914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528" y="935121"/>
            <a:ext cx="9144000" cy="4262705"/>
          </a:xfrm>
          <a:prstGeom prst="rect">
            <a:avLst/>
          </a:prstGeom>
          <a:noFill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00"/>
                </a:solidFill>
                <a:latin typeface="Franklin Gothic Demi" panose="020B0703020102020204" pitchFamily="34" charset="0"/>
                <a:cs typeface="Times New Roman" pitchFamily="18" charset="0"/>
              </a:rPr>
              <a:t>1)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10% to 20%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Discount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 –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You Save = </a:t>
            </a:r>
            <a:r>
              <a:rPr lang="en-US" sz="2800" b="1" dirty="0">
                <a:solidFill>
                  <a:srgbClr val="FF0000"/>
                </a:solidFill>
                <a:latin typeface="Franklin Gothic Demi" panose="020B0703020102020204" pitchFamily="34" charset="0"/>
                <a:cs typeface="Times New Roman" pitchFamily="18" charset="0"/>
              </a:rPr>
              <a:t>Rs. 500</a:t>
            </a:r>
          </a:p>
          <a:p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So You Pay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 3000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for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 3500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Products</a:t>
            </a:r>
          </a:p>
          <a:p>
            <a:endParaRPr lang="en-US" sz="1200" b="1" dirty="0">
              <a:solidFill>
                <a:schemeClr val="tx1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rgbClr val="009242"/>
                </a:solidFill>
                <a:latin typeface="Franklin Gothic Demi" panose="020B0703020102020204" pitchFamily="34" charset="0"/>
                <a:cs typeface="Times New Roman" pitchFamily="18" charset="0"/>
                <a:sym typeface="Wingdings" pitchFamily="2" charset="2"/>
              </a:rPr>
              <a:t>2) 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10%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Free Products on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3000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= </a:t>
            </a:r>
            <a:r>
              <a:rPr lang="en-US" sz="2800" b="1" dirty="0">
                <a:solidFill>
                  <a:srgbClr val="FF0000"/>
                </a:solidFill>
                <a:latin typeface="Franklin Gothic Demi" panose="020B0703020102020204" pitchFamily="34" charset="0"/>
                <a:cs typeface="Times New Roman" pitchFamily="18" charset="0"/>
              </a:rPr>
              <a:t>Rs. 300</a:t>
            </a:r>
          </a:p>
          <a:p>
            <a:endParaRPr lang="en-US" sz="1200" b="1" dirty="0">
              <a:solidFill>
                <a:srgbClr val="009242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rgbClr val="009242"/>
                </a:solidFill>
                <a:latin typeface="Franklin Gothic Demi" panose="020B0703020102020204" pitchFamily="34" charset="0"/>
                <a:cs typeface="Times New Roman" pitchFamily="18" charset="0"/>
                <a:sym typeface="Wingdings" pitchFamily="2" charset="2"/>
              </a:rPr>
              <a:t>3) 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3% to 12%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Cash Back =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 90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to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 360</a:t>
            </a:r>
          </a:p>
          <a:p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Lets Take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5%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= </a:t>
            </a:r>
            <a:r>
              <a:rPr lang="en-US" sz="2800" b="1" dirty="0">
                <a:solidFill>
                  <a:srgbClr val="FF0000"/>
                </a:solidFill>
                <a:latin typeface="Franklin Gothic Demi" panose="020B0703020102020204" pitchFamily="34" charset="0"/>
                <a:cs typeface="Times New Roman" pitchFamily="18" charset="0"/>
              </a:rPr>
              <a:t>Rs. 150</a:t>
            </a:r>
          </a:p>
          <a:p>
            <a:endParaRPr lang="en-US" sz="1200" b="1" dirty="0">
              <a:solidFill>
                <a:srgbClr val="009242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rgbClr val="009242"/>
                </a:solidFill>
                <a:latin typeface="Franklin Gothic Demi" panose="020B0703020102020204" pitchFamily="34" charset="0"/>
                <a:cs typeface="Times New Roman" pitchFamily="18" charset="0"/>
              </a:rPr>
              <a:t>4)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Rs.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7500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Worth Products Free Yearly</a:t>
            </a:r>
            <a:r>
              <a:rPr lang="en-US" sz="1600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 ( For Loyal Customers )</a:t>
            </a:r>
            <a:endParaRPr lang="en-US" sz="2800" dirty="0">
              <a:solidFill>
                <a:schemeClr val="tx1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Monthly It Comes To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  <a:sym typeface="Wingdings" pitchFamily="2" charset="2"/>
              </a:rPr>
              <a:t>Rs.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Franklin Gothic Demi" panose="020B0703020102020204" pitchFamily="34" charset="0"/>
                <a:cs typeface="Times New Roman" pitchFamily="18" charset="0"/>
              </a:rPr>
              <a:t>7500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 / 12 = </a:t>
            </a:r>
            <a:r>
              <a:rPr lang="en-US" sz="2800" b="1" dirty="0">
                <a:solidFill>
                  <a:srgbClr val="FF0000"/>
                </a:solidFill>
                <a:latin typeface="Franklin Gothic Demi" panose="020B0703020102020204" pitchFamily="34" charset="0"/>
                <a:cs typeface="Times New Roman" pitchFamily="18" charset="0"/>
              </a:rPr>
              <a:t>Rs. 625</a:t>
            </a:r>
          </a:p>
          <a:p>
            <a:endParaRPr lang="en-US" sz="1100" b="1" dirty="0">
              <a:solidFill>
                <a:srgbClr val="FF0000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Lets Total It </a:t>
            </a:r>
            <a:r>
              <a:rPr lang="en-US" sz="2800" b="1" dirty="0">
                <a:solidFill>
                  <a:srgbClr val="FF0000"/>
                </a:solidFill>
                <a:latin typeface="Franklin Gothic Demi" panose="020B0703020102020204" pitchFamily="34" charset="0"/>
                <a:cs typeface="Times New Roman" pitchFamily="18" charset="0"/>
              </a:rPr>
              <a:t>Rs. 500 + 300 + 150 + 625 </a:t>
            </a:r>
            <a:r>
              <a:rPr lang="en-US" sz="2800" b="1" dirty="0">
                <a:solidFill>
                  <a:schemeClr val="tx1"/>
                </a:solidFill>
                <a:latin typeface="Franklin Gothic Demi" panose="020B0703020102020204" pitchFamily="34" charset="0"/>
                <a:cs typeface="Times New Roman" pitchFamily="18" charset="0"/>
              </a:rPr>
              <a:t>=</a:t>
            </a:r>
            <a:endParaRPr lang="en-US" sz="2800" b="1" dirty="0">
              <a:solidFill>
                <a:srgbClr val="0000FF"/>
              </a:solidFill>
              <a:latin typeface="Franklin Gothic Demi" panose="020B0703020102020204" pitchFamily="34" charset="0"/>
              <a:cs typeface="Times New Roman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916832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564904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3573016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V="1">
            <a:off x="0" y="5520992"/>
            <a:ext cx="9144000" cy="51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20272" y="4613051"/>
            <a:ext cx="1599242" cy="584775"/>
          </a:xfrm>
          <a:prstGeom prst="rect">
            <a:avLst/>
          </a:prstGeom>
          <a:solidFill>
            <a:srgbClr val="00206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itchFamily="34" charset="0"/>
                <a:cs typeface="Times New Roman" pitchFamily="18" charset="0"/>
              </a:rPr>
              <a:t>Rs. 1575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solidFill>
            <a:srgbClr val="00206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a typeface="+mj-ea"/>
                <a:cs typeface="+mj-cs"/>
              </a:rPr>
              <a:t>Example on Min. Shopping of Rs. 3500</a:t>
            </a:r>
            <a:endParaRPr lang="en-US" sz="4400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VESTIGE PRODUCT RANGE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555" t="24235" r="13945" b="954"/>
          <a:stretch>
            <a:fillRect/>
          </a:stretch>
        </p:blipFill>
        <p:spPr bwMode="auto">
          <a:xfrm>
            <a:off x="72008" y="908720"/>
            <a:ext cx="8964488" cy="520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43AD3D-EE92-4045-9726-5591EE850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88" t="17966" r="43390" b="38186"/>
          <a:stretch/>
        </p:blipFill>
        <p:spPr>
          <a:xfrm>
            <a:off x="683568" y="0"/>
            <a:ext cx="7848872" cy="6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1D95CD-B49B-49B3-ACC4-3D4D94E2C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3" t="17801" r="43550" b="38800"/>
          <a:stretch/>
        </p:blipFill>
        <p:spPr>
          <a:xfrm>
            <a:off x="499116" y="0"/>
            <a:ext cx="8249348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96E03-511F-47A7-B3F4-E4663A10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801" r="42913" b="38800"/>
          <a:stretch/>
        </p:blipFill>
        <p:spPr>
          <a:xfrm>
            <a:off x="369920" y="0"/>
            <a:ext cx="8450552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3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7F1AE-919A-4421-A957-441125B03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17801" r="42912" b="38800"/>
          <a:stretch/>
        </p:blipFill>
        <p:spPr>
          <a:xfrm>
            <a:off x="344369" y="0"/>
            <a:ext cx="8548111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203DA-2036-4728-BB65-04FB5183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801" r="42913" b="38800"/>
          <a:stretch/>
        </p:blipFill>
        <p:spPr>
          <a:xfrm>
            <a:off x="396633" y="0"/>
            <a:ext cx="8423839" cy="62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EFF4EE-BEF2-4693-9B09-21238373F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801" r="42913" b="37400"/>
          <a:stretch/>
        </p:blipFill>
        <p:spPr>
          <a:xfrm>
            <a:off x="539489" y="0"/>
            <a:ext cx="8280983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94463-0479-4798-A02B-74760E057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17801" r="42913" b="37400"/>
          <a:stretch/>
        </p:blipFill>
        <p:spPr>
          <a:xfrm>
            <a:off x="467544" y="-27384"/>
            <a:ext cx="8228346" cy="62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0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3746" y="332656"/>
            <a:ext cx="8784976" cy="9694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>
                <a:solidFill>
                  <a:schemeClr val="bg1"/>
                </a:solidFill>
              </a:rPr>
              <a:t>The World is Changing From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9672" y="4437112"/>
            <a:ext cx="6012160" cy="1446550"/>
          </a:xfrm>
          <a:prstGeom prst="rect">
            <a:avLst/>
          </a:prstGeom>
          <a:solidFill>
            <a:srgbClr val="007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PROSUMER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9672" y="1799733"/>
            <a:ext cx="5904656" cy="144655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CB756DB-C646-48D6-AA5E-3D3D911417DF}"/>
              </a:ext>
            </a:extLst>
          </p:cNvPr>
          <p:cNvSpPr/>
          <p:nvPr/>
        </p:nvSpPr>
        <p:spPr>
          <a:xfrm rot="5400000">
            <a:off x="4157700" y="3589669"/>
            <a:ext cx="93610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627A7-2A52-4E7B-8F9B-033DFA65D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2" t="17801" r="42913" b="38800"/>
          <a:stretch/>
        </p:blipFill>
        <p:spPr>
          <a:xfrm>
            <a:off x="369952" y="0"/>
            <a:ext cx="8450520" cy="62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4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VESTIGE PRODUCT RANGE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3002" t="23250" r="13392" b="2923"/>
          <a:stretch>
            <a:fillRect/>
          </a:stretch>
        </p:blipFill>
        <p:spPr bwMode="auto">
          <a:xfrm>
            <a:off x="216025" y="764704"/>
            <a:ext cx="8676455" cy="489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VESTIGE PRODUCT RANGE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3555" t="16360" r="13945" b="954"/>
          <a:stretch>
            <a:fillRect/>
          </a:stretch>
        </p:blipFill>
        <p:spPr bwMode="auto">
          <a:xfrm>
            <a:off x="539552" y="836712"/>
            <a:ext cx="808547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VESTIGE PRODUCT RANGE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3555" t="25219" r="13945" b="26547"/>
          <a:stretch>
            <a:fillRect/>
          </a:stretch>
        </p:blipFill>
        <p:spPr bwMode="auto">
          <a:xfrm>
            <a:off x="216024" y="982469"/>
            <a:ext cx="8676456" cy="3245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0" y="4797152"/>
            <a:ext cx="9144001" cy="646331"/>
          </a:xfrm>
          <a:prstGeom prst="rect">
            <a:avLst/>
          </a:prstGeom>
          <a:solidFill>
            <a:srgbClr val="00700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UPCOMING MANY MORE PRODUCTS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39FD6-34B7-4F65-8746-D310B58B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404664"/>
            <a:ext cx="6034617" cy="4525963"/>
          </a:xfr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E3E8E40-F4CF-49B0-B42D-4DC812B3AA4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0" y="5229200"/>
            <a:ext cx="9144000" cy="492443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For More Information Kindly Refer Product Catalogue</a:t>
            </a:r>
          </a:p>
        </p:txBody>
      </p:sp>
    </p:spTree>
    <p:extLst>
      <p:ext uri="{BB962C8B-B14F-4D97-AF65-F5344CB8AC3E}">
        <p14:creationId xmlns:p14="http://schemas.microsoft.com/office/powerpoint/2010/main" val="260773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76944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cs typeface="Aharoni" pitchFamily="2" charset="-79"/>
              </a:rPr>
              <a:t>VESTIGE BEST DEAL PRODUCTS</a:t>
            </a:r>
          </a:p>
        </p:txBody>
      </p:sp>
      <p:pic>
        <p:nvPicPr>
          <p:cNvPr id="6" name="Picture 2" descr="No photo description availabl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2770" y="976218"/>
            <a:ext cx="3944672" cy="3944674"/>
          </a:xfrm>
          <a:prstGeom prst="rect">
            <a:avLst/>
          </a:prstGeom>
          <a:noFill/>
        </p:spPr>
      </p:pic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0" y="5157192"/>
            <a:ext cx="9144001" cy="61555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Agency FB" pitchFamily="34" charset="0"/>
                <a:ea typeface="Ebrima" pitchFamily="2" charset="0"/>
                <a:cs typeface="Ebrima" pitchFamily="2" charset="0"/>
              </a:rPr>
              <a:t>Offers &amp; Free Products on Other Products For Daily Needs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46717" y="976217"/>
            <a:ext cx="5148932" cy="3964951"/>
            <a:chOff x="-46717" y="976217"/>
            <a:chExt cx="5148932" cy="3964951"/>
          </a:xfrm>
        </p:grpSpPr>
        <p:pic>
          <p:nvPicPr>
            <p:cNvPr id="5" name="Picture 4" descr="VBD ad slide-01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9" y="976217"/>
              <a:ext cx="5088566" cy="3964951"/>
            </a:xfrm>
            <a:prstGeom prst="rect">
              <a:avLst/>
            </a:prstGeom>
          </p:spPr>
        </p:pic>
        <p:pic>
          <p:nvPicPr>
            <p:cNvPr id="8" name="Picture 7" descr="VBD ad slide-01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070" r="54867" b="-81"/>
            <a:stretch>
              <a:fillRect/>
            </a:stretch>
          </p:blipFill>
          <p:spPr>
            <a:xfrm>
              <a:off x="-46717" y="4453014"/>
              <a:ext cx="2517318" cy="432884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805220"/>
            <a:ext cx="9144000" cy="1831692"/>
          </a:xfrm>
        </p:spPr>
        <p:txBody>
          <a:bodyPr>
            <a:normAutofit lnSpcReduction="10000"/>
          </a:bodyPr>
          <a:lstStyle/>
          <a:p>
            <a:pPr marL="236538" lvl="1" indent="-236538">
              <a:spcBef>
                <a:spcPts val="0"/>
              </a:spcBef>
              <a:buNone/>
            </a:pPr>
            <a:r>
              <a:rPr lang="en-US" b="1" u="sng" dirty="0"/>
              <a:t>Fill Registration Form - Online or Offline</a:t>
            </a:r>
          </a:p>
          <a:p>
            <a:pPr marL="236538" lvl="1" indent="-236538">
              <a:buNone/>
            </a:pPr>
            <a:endParaRPr lang="en-US" sz="800" b="1" dirty="0"/>
          </a:p>
          <a:p>
            <a:pPr marL="236538" lvl="2" indent="-236538"/>
            <a:r>
              <a:rPr lang="en-US" b="1" dirty="0"/>
              <a:t>PROOF FOR KYC </a:t>
            </a:r>
            <a:r>
              <a:rPr lang="en-US" sz="2000" b="1" dirty="0"/>
              <a:t>(ADHAAR CARD / VOTER CARD / DRIVING LICENCE ETC.)</a:t>
            </a:r>
            <a:endParaRPr lang="en-US" b="1" dirty="0"/>
          </a:p>
          <a:p>
            <a:pPr marL="236538" lvl="2" indent="-236538"/>
            <a:r>
              <a:rPr lang="en-US" b="1" dirty="0"/>
              <a:t>BANK DETAILS (BANK PASS BOOK OR CANCELLED CHEQUE)</a:t>
            </a:r>
          </a:p>
          <a:p>
            <a:pPr marL="236538" lvl="2" indent="-236538"/>
            <a:r>
              <a:rPr lang="en-US" b="1" dirty="0"/>
              <a:t>PAN CARD</a:t>
            </a:r>
          </a:p>
        </p:txBody>
      </p: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HOW TO BECOME A VESTIGE PROSUMER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2705152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0" y="2780928"/>
            <a:ext cx="9144000" cy="1954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PURCHASE 30 PV (APPROX RS. 1000 VESTIGE PRODUCTS)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FIRST PURCHASE 100 PV (MIN. RS. 3000 VESTIGE PRODUCTS)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WILL BECOUNTED AS 1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MONTH  OF CONSISTENCY OFFER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4643256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0" y="4742132"/>
            <a:ext cx="9144000" cy="14504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MEMBERSHIP FEES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RENEWAL FEES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LIFE TIME FREE MEMBERSHIP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0" y="-27384"/>
            <a:ext cx="9144001" cy="646331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VESTIGE GIVES EARNING OPPORTUNITY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2664296"/>
          </a:xfrm>
        </p:spPr>
        <p:txBody>
          <a:bodyPr>
            <a:normAutofit/>
          </a:bodyPr>
          <a:lstStyle/>
          <a:p>
            <a:pPr marL="236538" lvl="2" indent="-236538" algn="ctr">
              <a:buNone/>
            </a:pPr>
            <a:r>
              <a:rPr lang="en-US" sz="4000" b="1" dirty="0"/>
              <a:t>YOU CAN </a:t>
            </a:r>
            <a:r>
              <a:rPr lang="en-US" sz="4800" dirty="0">
                <a:solidFill>
                  <a:srgbClr val="FF0000"/>
                </a:solidFill>
                <a:latin typeface="Impact" pitchFamily="34" charset="0"/>
              </a:rPr>
              <a:t>EARN UNLIMITED</a:t>
            </a:r>
            <a:endParaRPr lang="en-US" sz="4000" dirty="0">
              <a:solidFill>
                <a:srgbClr val="FF0000"/>
              </a:solidFill>
              <a:latin typeface="Impact" pitchFamily="34" charset="0"/>
            </a:endParaRPr>
          </a:p>
          <a:p>
            <a:pPr marL="236538" lvl="2" indent="-236538" algn="ctr">
              <a:buNone/>
            </a:pPr>
            <a:endParaRPr lang="en-US" sz="1800" b="1" dirty="0"/>
          </a:p>
          <a:p>
            <a:pPr marL="236538" lvl="2" indent="-236538" algn="ctr"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BY REFERRING PEOPLE</a:t>
            </a:r>
            <a:endParaRPr lang="en-US" sz="4000" b="1" dirty="0">
              <a:solidFill>
                <a:srgbClr val="002060"/>
              </a:solidFill>
            </a:endParaRPr>
          </a:p>
          <a:p>
            <a:pPr marL="236538" lvl="2" indent="-236538" algn="ctr">
              <a:spcBef>
                <a:spcPts val="0"/>
              </a:spcBef>
              <a:buNone/>
            </a:pPr>
            <a:r>
              <a:rPr lang="en-US" sz="3600" b="1" dirty="0"/>
              <a:t>(As Per Vestige Opportunity Plan)</a:t>
            </a:r>
            <a:endParaRPr lang="en-US" sz="40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3861048"/>
            <a:ext cx="9144000" cy="165618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/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Kindly Attend</a:t>
            </a: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Our</a:t>
            </a:r>
          </a:p>
          <a:p>
            <a:pPr marL="236538" marR="0" lvl="2" indent="-236538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b="1" baseline="0" dirty="0">
                <a:solidFill>
                  <a:schemeClr val="bg1"/>
                </a:solidFill>
              </a:rPr>
              <a:t>Business Opportunity Presentation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654" y="1572146"/>
            <a:ext cx="4310806" cy="35394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800" b="1" dirty="0">
              <a:solidFill>
                <a:srgbClr val="00B050"/>
              </a:solidFill>
              <a:latin typeface="Impact" pitchFamily="34" charset="0"/>
            </a:endParaRPr>
          </a:p>
          <a:p>
            <a:pPr algn="ctr"/>
            <a:r>
              <a:rPr lang="en-US" sz="4400" b="1" dirty="0">
                <a:latin typeface="Daytona Pro Condensed" panose="020B0604020202020204" pitchFamily="34" charset="0"/>
              </a:rPr>
              <a:t>Spends Money To</a:t>
            </a:r>
          </a:p>
          <a:p>
            <a:pPr algn="ctr"/>
            <a:r>
              <a:rPr lang="en-US" sz="4400" b="1" dirty="0">
                <a:latin typeface="Daytona Pro Condensed" panose="020B0604020202020204" pitchFamily="34" charset="0"/>
                <a:sym typeface="Wingdings" pitchFamily="2" charset="2"/>
              </a:rPr>
              <a:t>Purchase Products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Daytona Pro Condensed" panose="020B0604020202020204" pitchFamily="34" charset="0"/>
                <a:sym typeface="Wingdings" pitchFamily="2" charset="2"/>
              </a:rPr>
              <a:t>No Extra Benefit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Daytona Pro Condensed" panose="020B0604020202020204" pitchFamily="34" charset="0"/>
                <a:sym typeface="Wingdings" pitchFamily="2" charset="2"/>
              </a:rPr>
              <a:t>No Savings</a:t>
            </a:r>
            <a:endParaRPr lang="en-US" sz="3600" dirty="0">
              <a:solidFill>
                <a:srgbClr val="FF0000"/>
              </a:solidFill>
              <a:latin typeface="Daytona Pro Condensed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1230" y="0"/>
            <a:ext cx="4572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0"/>
            <a:ext cx="4572000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PROSUMER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2476" y="1578620"/>
            <a:ext cx="4320480" cy="35394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800" dirty="0"/>
          </a:p>
          <a:p>
            <a:pPr algn="ctr"/>
            <a:r>
              <a:rPr lang="en-US" sz="4400" b="1" dirty="0">
                <a:latin typeface="Daytona Pro Condensed" panose="020B0506030503040204" pitchFamily="34" charset="0"/>
              </a:rPr>
              <a:t>Spends Money To</a:t>
            </a:r>
          </a:p>
          <a:p>
            <a:pPr algn="ctr"/>
            <a:r>
              <a:rPr lang="en-US" sz="4400" b="1" dirty="0">
                <a:latin typeface="Daytona Pro Condensed" panose="020B0506030503040204" pitchFamily="34" charset="0"/>
                <a:sym typeface="Wingdings" pitchFamily="2" charset="2"/>
              </a:rPr>
              <a:t>Purchase Products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Daytona Pro Condensed" panose="020B0506030503040204" pitchFamily="34" charset="0"/>
                <a:sym typeface="Wingdings" pitchFamily="2" charset="2"/>
              </a:rPr>
              <a:t>Saves Money &amp;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Daytona Pro Condensed" panose="020B0506030503040204" pitchFamily="34" charset="0"/>
                <a:sym typeface="Wingdings" pitchFamily="2" charset="2"/>
              </a:rPr>
              <a:t>Earns Money</a:t>
            </a:r>
            <a:endParaRPr lang="en-US" sz="5400" dirty="0">
              <a:solidFill>
                <a:srgbClr val="FF0000"/>
              </a:solidFill>
              <a:latin typeface="Daytona Pro Condensed" panose="020B0506030503040204" pitchFamily="34" charset="0"/>
            </a:endParaRPr>
          </a:p>
        </p:txBody>
      </p:sp>
      <p:pic>
        <p:nvPicPr>
          <p:cNvPr id="12" name="Picture 11" descr="download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980729"/>
            <a:ext cx="1296144" cy="1296144"/>
          </a:xfrm>
          <a:prstGeom prst="rect">
            <a:avLst/>
          </a:prstGeom>
        </p:spPr>
      </p:pic>
      <p:pic>
        <p:nvPicPr>
          <p:cNvPr id="13" name="Picture 12" descr="download (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980729"/>
            <a:ext cx="1296144" cy="1296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6016" y="1212519"/>
            <a:ext cx="4254558" cy="43047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0070C0"/>
                </a:solidFill>
                <a:latin typeface="Impact" pitchFamily="34" charset="0"/>
              </a:rPr>
              <a:t>PAYTM,</a:t>
            </a:r>
          </a:p>
          <a:p>
            <a:pPr algn="ctr"/>
            <a:r>
              <a:rPr lang="en-US" sz="5500" dirty="0">
                <a:solidFill>
                  <a:srgbClr val="0070C0"/>
                </a:solidFill>
                <a:latin typeface="Impact" pitchFamily="34" charset="0"/>
              </a:rPr>
              <a:t>PHONE PAY,</a:t>
            </a:r>
          </a:p>
          <a:p>
            <a:pPr algn="ctr"/>
            <a:r>
              <a:rPr lang="en-US" sz="5500" dirty="0">
                <a:solidFill>
                  <a:srgbClr val="0070C0"/>
                </a:solidFill>
                <a:latin typeface="Impact" pitchFamily="34" charset="0"/>
              </a:rPr>
              <a:t>GOOGLE PAY,</a:t>
            </a:r>
          </a:p>
          <a:p>
            <a:pPr algn="ctr"/>
            <a:r>
              <a:rPr lang="en-US" sz="5500" dirty="0">
                <a:solidFill>
                  <a:srgbClr val="0070C0"/>
                </a:solidFill>
                <a:latin typeface="Impact" pitchFamily="34" charset="0"/>
              </a:rPr>
              <a:t>SWIGGY,</a:t>
            </a:r>
          </a:p>
          <a:p>
            <a:pPr algn="ctr"/>
            <a:r>
              <a:rPr lang="en-US" sz="5500" dirty="0">
                <a:solidFill>
                  <a:srgbClr val="0070C0"/>
                </a:solidFill>
                <a:latin typeface="Impact" pitchFamily="34" charset="0"/>
              </a:rPr>
              <a:t>ZOMATO.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"/>
            <a:ext cx="914400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EXAMPLE OF A PROSUMER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746" y="1196752"/>
            <a:ext cx="4392488" cy="4339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900" dirty="0">
                <a:solidFill>
                  <a:srgbClr val="007000"/>
                </a:solidFill>
                <a:latin typeface="Impact" pitchFamily="34" charset="0"/>
              </a:rPr>
              <a:t>Using</a:t>
            </a:r>
          </a:p>
          <a:p>
            <a:pPr algn="ctr"/>
            <a:r>
              <a:rPr lang="en-US" sz="6900" dirty="0">
                <a:solidFill>
                  <a:srgbClr val="007000"/>
                </a:solidFill>
                <a:latin typeface="Impact" pitchFamily="34" charset="0"/>
              </a:rPr>
              <a:t>Saving,</a:t>
            </a:r>
          </a:p>
          <a:p>
            <a:pPr algn="ctr"/>
            <a:r>
              <a:rPr lang="en-US" sz="6900" dirty="0">
                <a:solidFill>
                  <a:srgbClr val="007000"/>
                </a:solidFill>
                <a:latin typeface="Impact" pitchFamily="34" charset="0"/>
              </a:rPr>
              <a:t>Referring,</a:t>
            </a:r>
          </a:p>
          <a:p>
            <a:pPr algn="ctr"/>
            <a:r>
              <a:rPr lang="en-US" sz="6900" dirty="0">
                <a:solidFill>
                  <a:srgbClr val="007000"/>
                </a:solidFill>
                <a:latin typeface="Impact" pitchFamily="34" charset="0"/>
              </a:rPr>
              <a:t>Earning.</a:t>
            </a:r>
          </a:p>
        </p:txBody>
      </p:sp>
      <p:pic>
        <p:nvPicPr>
          <p:cNvPr id="6" name="Picture 5" descr="download (1).png"/>
          <p:cNvPicPr>
            <a:picLocks noChangeAspect="1"/>
          </p:cNvPicPr>
          <p:nvPr/>
        </p:nvPicPr>
        <p:blipFill>
          <a:blip r:embed="rId2" cstate="print"/>
          <a:srcRect l="17169" r="17207"/>
          <a:stretch>
            <a:fillRect/>
          </a:stretch>
        </p:blipFill>
        <p:spPr>
          <a:xfrm rot="16200000">
            <a:off x="4287786" y="2743032"/>
            <a:ext cx="694556" cy="10583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16" name="Picture 28" descr="http://gomart.pk/image/cache/data/incoming/vim-soap-anti-germ-dish-wash-bar-90gm-gomart-pakistan-3667-500x500.jpg"/>
          <p:cNvPicPr>
            <a:picLocks noChangeAspect="1" noChangeArrowheads="1"/>
          </p:cNvPicPr>
          <p:nvPr/>
        </p:nvPicPr>
        <p:blipFill>
          <a:blip r:embed="rId2" cstate="print"/>
          <a:srcRect t="9936" r="6410" b="11218"/>
          <a:stretch>
            <a:fillRect/>
          </a:stretch>
        </p:blipFill>
        <p:spPr bwMode="auto">
          <a:xfrm>
            <a:off x="5125566" y="4941168"/>
            <a:ext cx="1390650" cy="1171575"/>
          </a:xfrm>
          <a:prstGeom prst="rect">
            <a:avLst/>
          </a:prstGeom>
          <a:noFill/>
        </p:spPr>
      </p:pic>
      <p:pic>
        <p:nvPicPr>
          <p:cNvPr id="89110" name="Picture 22" descr="http://img.tradeindia.com/fp/1/001/868/5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341" y="2976736"/>
            <a:ext cx="936811" cy="1676400"/>
          </a:xfrm>
          <a:prstGeom prst="rect">
            <a:avLst/>
          </a:prstGeom>
          <a:noFill/>
        </p:spPr>
      </p:pic>
      <p:pic>
        <p:nvPicPr>
          <p:cNvPr id="89092" name="Picture 4" descr="https://static1.squarespace.com/static/55550ab4e4b0a456e0392799/t/56235f29e4b059c47b4a6daf/1445158730360/Toothpaste.jpg"/>
          <p:cNvPicPr>
            <a:picLocks noChangeAspect="1" noChangeArrowheads="1"/>
          </p:cNvPicPr>
          <p:nvPr/>
        </p:nvPicPr>
        <p:blipFill>
          <a:blip r:embed="rId4" cstate="print"/>
          <a:srcRect t="12830" b="16604"/>
          <a:stretch>
            <a:fillRect/>
          </a:stretch>
        </p:blipFill>
        <p:spPr bwMode="auto">
          <a:xfrm>
            <a:off x="3213348" y="790600"/>
            <a:ext cx="1790700" cy="8382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63987" y="1109950"/>
            <a:ext cx="37799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Toothpaste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Tooth Brush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Tea / Coffee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Soap / Hand Wash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Face Wash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Fairness Cream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Shampoo / Deo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Hair Oil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Make Up Products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Cloth Cleaner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Dish Cleaner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Home Cleaner</a:t>
            </a:r>
          </a:p>
          <a:p>
            <a:pPr marL="630238" indent="-630238">
              <a:buAutoNum type="arabicPeriod"/>
            </a:pPr>
            <a:r>
              <a:rPr lang="en-US" sz="2400" b="1" dirty="0">
                <a:solidFill>
                  <a:srgbClr val="002060"/>
                </a:solidFill>
              </a:rPr>
              <a:t>Cooking Oil</a:t>
            </a:r>
          </a:p>
        </p:txBody>
      </p:sp>
      <p:pic>
        <p:nvPicPr>
          <p:cNvPr id="89098" name="Picture 10" descr="http://ecx.images-amazon.com/images/I/81sVFHvItnL._SL1500_.jpg"/>
          <p:cNvPicPr>
            <a:picLocks noChangeAspect="1" noChangeArrowheads="1"/>
          </p:cNvPicPr>
          <p:nvPr/>
        </p:nvPicPr>
        <p:blipFill>
          <a:blip r:embed="rId5" cstate="print"/>
          <a:srcRect l="24544" t="10519" r="24965" b="15428"/>
          <a:stretch>
            <a:fillRect/>
          </a:stretch>
        </p:blipFill>
        <p:spPr bwMode="auto">
          <a:xfrm>
            <a:off x="6604670" y="1051819"/>
            <a:ext cx="875071" cy="1604296"/>
          </a:xfrm>
          <a:prstGeom prst="rect">
            <a:avLst/>
          </a:prstGeom>
          <a:noFill/>
        </p:spPr>
      </p:pic>
      <p:pic>
        <p:nvPicPr>
          <p:cNvPr id="89100" name="Picture 12" descr="http://www.zopbazaar.com/1364-thickbox_default/nescafe-coffee-classic-50g-pack.jpg"/>
          <p:cNvPicPr>
            <a:picLocks noChangeAspect="1" noChangeArrowheads="1"/>
          </p:cNvPicPr>
          <p:nvPr/>
        </p:nvPicPr>
        <p:blipFill>
          <a:blip r:embed="rId6" cstate="print"/>
          <a:srcRect l="23157" t="6797" r="20853"/>
          <a:stretch>
            <a:fillRect/>
          </a:stretch>
        </p:blipFill>
        <p:spPr bwMode="auto">
          <a:xfrm>
            <a:off x="7835191" y="1066800"/>
            <a:ext cx="1057289" cy="1759974"/>
          </a:xfrm>
          <a:prstGeom prst="rect">
            <a:avLst/>
          </a:prstGeom>
          <a:noFill/>
        </p:spPr>
      </p:pic>
      <p:pic>
        <p:nvPicPr>
          <p:cNvPr id="89102" name="Picture 14" descr="http://www.rationmarket.com/xelcms/uploads/product_img/946249386_dove-cream-bar-soap-300x30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1711296"/>
            <a:ext cx="1371600" cy="1371600"/>
          </a:xfrm>
          <a:prstGeom prst="rect">
            <a:avLst/>
          </a:prstGeom>
          <a:noFill/>
        </p:spPr>
      </p:pic>
      <p:pic>
        <p:nvPicPr>
          <p:cNvPr id="89104" name="Picture 16" descr="http://vanitynoapologies.com/wp-content/uploads/2016/03/Top-10-Neem-face-washes-India-price-review1.jpg"/>
          <p:cNvPicPr>
            <a:picLocks noChangeAspect="1" noChangeArrowheads="1"/>
          </p:cNvPicPr>
          <p:nvPr/>
        </p:nvPicPr>
        <p:blipFill>
          <a:blip r:embed="rId8" cstate="print"/>
          <a:srcRect l="28129" t="4473" r="35226" b="6237"/>
          <a:stretch>
            <a:fillRect/>
          </a:stretch>
        </p:blipFill>
        <p:spPr bwMode="auto">
          <a:xfrm>
            <a:off x="5612855" y="1566576"/>
            <a:ext cx="635545" cy="1548581"/>
          </a:xfrm>
          <a:prstGeom prst="rect">
            <a:avLst/>
          </a:prstGeom>
          <a:noFill/>
        </p:spPr>
      </p:pic>
      <p:pic>
        <p:nvPicPr>
          <p:cNvPr id="89106" name="Picture 18" descr="http://cdn02.shopclues.net/images/detailed/39959/27663206092014040941892PM1444061706_1466908272.jpg"/>
          <p:cNvPicPr>
            <a:picLocks noChangeAspect="1" noChangeArrowheads="1"/>
          </p:cNvPicPr>
          <p:nvPr/>
        </p:nvPicPr>
        <p:blipFill>
          <a:blip r:embed="rId9" cstate="print"/>
          <a:srcRect l="39167" r="40033"/>
          <a:stretch>
            <a:fillRect/>
          </a:stretch>
        </p:blipFill>
        <p:spPr bwMode="auto">
          <a:xfrm rot="1488652">
            <a:off x="6383149" y="2486810"/>
            <a:ext cx="457810" cy="2201008"/>
          </a:xfrm>
          <a:prstGeom prst="rect">
            <a:avLst/>
          </a:prstGeom>
          <a:noFill/>
        </p:spPr>
      </p:pic>
      <p:pic>
        <p:nvPicPr>
          <p:cNvPr id="89112" name="Picture 24" descr="http://btcosmetic.com/en/wp-content/uploads/sites/2/2014/12/cosmetics_market_beauty_products_VIETNAM_6.jpg"/>
          <p:cNvPicPr>
            <a:picLocks noChangeAspect="1" noChangeArrowheads="1"/>
          </p:cNvPicPr>
          <p:nvPr/>
        </p:nvPicPr>
        <p:blipFill>
          <a:blip r:embed="rId10" cstate="print"/>
          <a:srcRect l="8333" r="12037"/>
          <a:stretch>
            <a:fillRect/>
          </a:stretch>
        </p:blipFill>
        <p:spPr bwMode="auto">
          <a:xfrm>
            <a:off x="7055070" y="3011642"/>
            <a:ext cx="2057398" cy="1722472"/>
          </a:xfrm>
          <a:prstGeom prst="rect">
            <a:avLst/>
          </a:prstGeom>
          <a:noFill/>
        </p:spPr>
      </p:pic>
      <p:pic>
        <p:nvPicPr>
          <p:cNvPr id="89108" name="Picture 20" descr="http://cdn.hubble.pgsitecore.com/en-us/-/media/HeadandShoulders/Images/Products/Group%20images/instant-hydration-shampoo_1600x1600.jpg?w=460&amp;v=1-201507060721"/>
          <p:cNvPicPr>
            <a:picLocks noChangeAspect="1" noChangeArrowheads="1"/>
          </p:cNvPicPr>
          <p:nvPr/>
        </p:nvPicPr>
        <p:blipFill>
          <a:blip r:embed="rId11" cstate="print"/>
          <a:srcRect l="32448" r="25427"/>
          <a:stretch>
            <a:fillRect/>
          </a:stretch>
        </p:blipFill>
        <p:spPr bwMode="auto">
          <a:xfrm rot="1839904">
            <a:off x="3822419" y="3133301"/>
            <a:ext cx="722672" cy="1715533"/>
          </a:xfrm>
          <a:prstGeom prst="rect">
            <a:avLst/>
          </a:prstGeom>
          <a:noFill/>
        </p:spPr>
      </p:pic>
      <p:pic>
        <p:nvPicPr>
          <p:cNvPr id="89118" name="Picture 30" descr="https://everydaymearabia-com.secure.footprint.net/Assets/Modules/Campaigns/Product/Images/Product/Tide-Original-Powder-concentrated-3-size-3.jpg"/>
          <p:cNvPicPr>
            <a:picLocks noChangeAspect="1" noChangeArrowheads="1"/>
          </p:cNvPicPr>
          <p:nvPr/>
        </p:nvPicPr>
        <p:blipFill>
          <a:blip r:embed="rId12" cstate="print"/>
          <a:srcRect l="19492" t="8644" r="19237" b="7458"/>
          <a:stretch>
            <a:fillRect/>
          </a:stretch>
        </p:blipFill>
        <p:spPr bwMode="auto">
          <a:xfrm>
            <a:off x="7910834" y="5013176"/>
            <a:ext cx="909638" cy="1245562"/>
          </a:xfrm>
          <a:prstGeom prst="rect">
            <a:avLst/>
          </a:prstGeom>
          <a:noFill/>
        </p:spPr>
      </p:pic>
      <p:pic>
        <p:nvPicPr>
          <p:cNvPr id="89120" name="Picture 32" descr="http://3.imimg.com/data3/BT/MJ/MY-3263352/floor-cleaners-500x500.jpg"/>
          <p:cNvPicPr>
            <a:picLocks noChangeAspect="1" noChangeArrowheads="1"/>
          </p:cNvPicPr>
          <p:nvPr/>
        </p:nvPicPr>
        <p:blipFill rotWithShape="1">
          <a:blip r:embed="rId13" cstate="print"/>
          <a:srcRect l="49600" t="14400" r="26465" b="18400"/>
          <a:stretch/>
        </p:blipFill>
        <p:spPr bwMode="auto">
          <a:xfrm>
            <a:off x="6838528" y="4509120"/>
            <a:ext cx="641213" cy="1800225"/>
          </a:xfrm>
          <a:prstGeom prst="rect">
            <a:avLst/>
          </a:prstGeom>
          <a:noFill/>
        </p:spPr>
      </p:pic>
      <p:pic>
        <p:nvPicPr>
          <p:cNvPr id="89122" name="Picture 34" descr="http://3.imimg.com/data3/LD/DC/MY-1682712/refined-soybean-cooking-oil-250x250.png"/>
          <p:cNvPicPr>
            <a:picLocks noChangeAspect="1" noChangeArrowheads="1"/>
          </p:cNvPicPr>
          <p:nvPr/>
        </p:nvPicPr>
        <p:blipFill>
          <a:blip r:embed="rId14" cstate="print"/>
          <a:srcRect l="32000" r="28400"/>
          <a:stretch>
            <a:fillRect/>
          </a:stretch>
        </p:blipFill>
        <p:spPr bwMode="auto">
          <a:xfrm rot="1436235">
            <a:off x="3995326" y="4295048"/>
            <a:ext cx="784555" cy="19812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" y="-11961"/>
            <a:ext cx="9144000" cy="76944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USE THESE PRODUCTS....?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9090" name="Picture 2" descr="https://media.licdn.com/mpr/mpr/shrinknp_800_800/AAEAAQAAAAAAAAgDAAAAJDNmZmY3M2Q2LWFhOGQtNGRmMy05ZjAwLWNlM2UzZDBjMzY2NA.jpg"/>
          <p:cNvPicPr>
            <a:picLocks noChangeAspect="1" noChangeArrowheads="1"/>
          </p:cNvPicPr>
          <p:nvPr/>
        </p:nvPicPr>
        <p:blipFill>
          <a:blip r:embed="rId15" cstate="print"/>
          <a:srcRect l="10730" r="7004" b="12782"/>
          <a:stretch>
            <a:fillRect/>
          </a:stretch>
        </p:blipFill>
        <p:spPr bwMode="auto">
          <a:xfrm>
            <a:off x="4763616" y="817060"/>
            <a:ext cx="1752600" cy="83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5919"/>
            <a:ext cx="9144000" cy="769441"/>
          </a:xfrm>
          <a:prstGeom prst="rect">
            <a:avLst/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tabLst>
                <a:tab pos="1544638" algn="l"/>
              </a:tabLst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WHILE SHOPPING DO YOU GET ? 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975" y="1536174"/>
            <a:ext cx="7842050" cy="3785652"/>
          </a:xfrm>
          <a:prstGeom prst="rect">
            <a:avLst/>
          </a:prstGeom>
          <a:noFill/>
          <a:ln w="28575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High Quality Products</a:t>
            </a:r>
          </a:p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Life Time Discount</a:t>
            </a:r>
          </a:p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Life Time Free Products</a:t>
            </a:r>
          </a:p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Life Time Cash Back</a:t>
            </a:r>
          </a:p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Gift Hamper On Regular Purchase</a:t>
            </a:r>
          </a:p>
          <a:p>
            <a:pPr marL="693738" indent="-687388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4000" b="1" dirty="0">
                <a:solidFill>
                  <a:schemeClr val="tx1"/>
                </a:solidFill>
                <a:latin typeface="Daytona Pro Condensed" panose="020B0506030503040204" pitchFamily="34" charset="0"/>
                <a:cs typeface="Times New Roman" pitchFamily="18" charset="0"/>
              </a:rPr>
              <a:t>Referral Earnings</a:t>
            </a:r>
            <a:endParaRPr lang="en-US" sz="4000" b="1" dirty="0">
              <a:solidFill>
                <a:srgbClr val="FF0000"/>
              </a:solidFill>
              <a:latin typeface="Daytona Pro Condensed" panose="020B050603050304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32472" y="260648"/>
            <a:ext cx="5040560" cy="5539978"/>
          </a:xfrm>
          <a:prstGeom prst="rect">
            <a:avLst/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tabLst>
                <a:tab pos="1544638" algn="l"/>
              </a:tabLst>
            </a:pPr>
            <a:endParaRPr 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  <a:cs typeface="Times New Roman" pitchFamily="18" charset="0"/>
            </a:endParaRPr>
          </a:p>
          <a:p>
            <a:pPr algn="ctr">
              <a:tabLst>
                <a:tab pos="1544638" algn="l"/>
              </a:tabLst>
            </a:pP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 Pro Condensed" panose="020B0506030503040204" pitchFamily="34" charset="0"/>
                <a:cs typeface="Times New Roman" pitchFamily="18" charset="0"/>
              </a:rPr>
              <a:t>BUT ONE</a:t>
            </a:r>
          </a:p>
          <a:p>
            <a:pPr algn="ctr">
              <a:tabLst>
                <a:tab pos="1544638" algn="l"/>
              </a:tabLst>
            </a:pP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 Pro Condensed" panose="020B0506030503040204" pitchFamily="34" charset="0"/>
                <a:cs typeface="Times New Roman" pitchFamily="18" charset="0"/>
              </a:rPr>
              <a:t>COMPANY</a:t>
            </a:r>
          </a:p>
          <a:p>
            <a:pPr algn="ctr">
              <a:tabLst>
                <a:tab pos="1544638" algn="l"/>
              </a:tabLst>
            </a:pP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 Pro Condensed" panose="020B0506030503040204" pitchFamily="34" charset="0"/>
                <a:cs typeface="Times New Roman" pitchFamily="18" charset="0"/>
              </a:rPr>
              <a:t>GIVES YOU</a:t>
            </a:r>
          </a:p>
          <a:p>
            <a:pPr algn="ctr">
              <a:tabLst>
                <a:tab pos="1544638" algn="l"/>
              </a:tabLst>
            </a:pPr>
            <a:r>
              <a:rPr lang="en-US" sz="66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ytona Pro Condensed" panose="020B0506030503040204" pitchFamily="34" charset="0"/>
                <a:cs typeface="Times New Roman" pitchFamily="18" charset="0"/>
              </a:rPr>
              <a:t>ALL THESE</a:t>
            </a:r>
          </a:p>
          <a:p>
            <a:pPr algn="ctr">
              <a:tabLst>
                <a:tab pos="1544638" algn="l"/>
              </a:tabLst>
            </a:pPr>
            <a:r>
              <a:rPr lang="en-US" sz="7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cs typeface="Times New Roman" pitchFamily="18" charset="0"/>
              </a:rPr>
              <a:t>B E N E F I T S</a:t>
            </a:r>
            <a:endParaRPr lang="en-US" sz="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cs typeface="Times New Roman" pitchFamily="18" charset="0"/>
            </a:endParaRPr>
          </a:p>
          <a:p>
            <a:pPr algn="ctr">
              <a:tabLst>
                <a:tab pos="1544638" algn="l"/>
              </a:tabLst>
            </a:pPr>
            <a:endParaRPr lang="en-US" sz="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itchFamily="34" charset="0"/>
              <a:cs typeface="Times New Roman" pitchFamily="18" charset="0"/>
            </a:endParaRPr>
          </a:p>
        </p:txBody>
      </p:sp>
      <p:pic>
        <p:nvPicPr>
          <p:cNvPr id="3" name="Picture 2" descr="vestige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2120" y="764704"/>
            <a:ext cx="3168352" cy="3168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724128" y="4293096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Impact" pitchFamily="34" charset="0"/>
              </a:rPr>
              <a:t>Since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802" y="610108"/>
            <a:ext cx="9155802" cy="54568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3648" y="5779250"/>
            <a:ext cx="9157648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Mr. Gautam Bali, Mr. Deepak Sood, Mr. Kanwarbir Singh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  <a:solidFill>
            <a:srgbClr val="002060"/>
          </a:solidFill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>
                <a:solidFill>
                  <a:schemeClr val="bg1"/>
                </a:solidFill>
                <a:latin typeface="+mj-lt"/>
              </a:rPr>
              <a:t>VESTIGE – The Visionary Management</a:t>
            </a:r>
          </a:p>
        </p:txBody>
      </p:sp>
    </p:spTree>
    <p:extLst>
      <p:ext uri="{BB962C8B-B14F-4D97-AF65-F5344CB8AC3E}">
        <p14:creationId xmlns:p14="http://schemas.microsoft.com/office/powerpoint/2010/main" val="301056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5869"/>
            <a:ext cx="9144000" cy="723275"/>
          </a:xfrm>
          <a:prstGeom prst="rect">
            <a:avLst/>
          </a:prstGeom>
          <a:solidFill>
            <a:srgbClr val="002060"/>
          </a:solidFill>
        </p:spPr>
        <p:txBody>
          <a:bodyPr wrap="square" tIns="0"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solidFill>
                  <a:schemeClr val="bg1"/>
                </a:solidFill>
                <a:latin typeface="+mn-lt"/>
              </a:rPr>
              <a:t> COMPANY BACKGROUND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110358" y="908720"/>
            <a:ext cx="4995041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Head Office: New Delhi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Started with just 10 Products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Now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Having </a:t>
            </a:r>
            <a:r>
              <a:rPr lang="en-US" sz="2000" b="1" noProof="0" dirty="0"/>
              <a:t>250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+ Products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5000+ Products Through Vestige Best Deals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3000 Service Branches in India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63</a:t>
            </a:r>
            <a:r>
              <a:rPr lang="en-US" sz="2000" b="1" baseline="30000" dirty="0"/>
              <a:t>rd</a:t>
            </a:r>
            <a:r>
              <a:rPr lang="en-US" sz="2000" b="1" dirty="0"/>
              <a:t> Position In World Ranking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Now In Nepal, UAE, Bahrain &amp; Bangladesh</a:t>
            </a:r>
          </a:p>
          <a:p>
            <a:pPr marL="236538" lvl="0" indent="-236538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1800+ Crore Turnover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Targeting 20 Countries by 2020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1.80 Crore Prosumers</a:t>
            </a:r>
          </a:p>
          <a:p>
            <a:pPr marL="236538" lvl="0" indent="-236538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Prosumers Earning Lakhs Monthly</a:t>
            </a:r>
          </a:p>
          <a:p>
            <a:pPr marL="236538" lvl="0" indent="-236538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45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00+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Car </a:t>
            </a:r>
            <a:r>
              <a:rPr lang="en-US" sz="2000" b="1" dirty="0"/>
              <a:t>Prosumers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18</a:t>
            </a:r>
            <a:r>
              <a:rPr lang="en-US" sz="2000" b="1" baseline="0" dirty="0"/>
              <a:t>0+ Luxury</a:t>
            </a:r>
            <a:r>
              <a:rPr lang="en-US" sz="2000" b="1" dirty="0"/>
              <a:t> Car Prosumers</a:t>
            </a:r>
          </a:p>
          <a:p>
            <a:pPr marL="236538" marR="0" lvl="0" indent="-23653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15000+ Foreign Trip Prosumers</a:t>
            </a:r>
          </a:p>
        </p:txBody>
      </p:sp>
      <p:pic>
        <p:nvPicPr>
          <p:cNvPr id="69634" name="Picture 2" descr="https://thumbs.dreamstime.com/z/virtual-map-international-social-network-finger-touching-made-members-all-over-world-sky-as-31976612.jpg"/>
          <p:cNvPicPr>
            <a:picLocks noChangeAspect="1" noChangeArrowheads="1"/>
          </p:cNvPicPr>
          <p:nvPr/>
        </p:nvPicPr>
        <p:blipFill>
          <a:blip r:embed="rId2" cstate="print"/>
          <a:srcRect b="9003"/>
          <a:stretch>
            <a:fillRect/>
          </a:stretch>
        </p:blipFill>
        <p:spPr bwMode="auto">
          <a:xfrm>
            <a:off x="5073650" y="3492064"/>
            <a:ext cx="3917950" cy="263278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 descr="vestige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8489" y="864008"/>
            <a:ext cx="2448272" cy="2448272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582</Words>
  <Application>Microsoft Office PowerPoint</Application>
  <PresentationFormat>On-screen Show (4:3)</PresentationFormat>
  <Paragraphs>127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Agency FB</vt:lpstr>
      <vt:lpstr>Aharoni</vt:lpstr>
      <vt:lpstr>Arial</vt:lpstr>
      <vt:lpstr>Berlin Sans FB</vt:lpstr>
      <vt:lpstr>Calibri</vt:lpstr>
      <vt:lpstr>Daytona Pro Condensed</vt:lpstr>
      <vt:lpstr>Ebrima</vt:lpstr>
      <vt:lpstr>Franklin Gothic Demi</vt:lpstr>
      <vt:lpstr>Franklin Gothic Medium</vt:lpstr>
      <vt:lpstr>Impact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COMPANY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More Information Kindly Refer Product Catalogue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Tanmoy</dc:creator>
  <cp:lastModifiedBy>Sharma, Dakshata</cp:lastModifiedBy>
  <cp:revision>478</cp:revision>
  <cp:lastPrinted>2018-04-04T10:15:00Z</cp:lastPrinted>
  <dcterms:created xsi:type="dcterms:W3CDTF">2017-07-07T10:29:00Z</dcterms:created>
  <dcterms:modified xsi:type="dcterms:W3CDTF">2020-01-08T12:16:30Z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